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596" r:id="rId3"/>
    <p:sldId id="603" r:id="rId4"/>
    <p:sldId id="701" r:id="rId5"/>
    <p:sldId id="737" r:id="rId6"/>
    <p:sldId id="739" r:id="rId7"/>
    <p:sldId id="740" r:id="rId8"/>
    <p:sldId id="742" r:id="rId9"/>
    <p:sldId id="756" r:id="rId10"/>
    <p:sldId id="757" r:id="rId11"/>
    <p:sldId id="721" r:id="rId12"/>
    <p:sldId id="75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896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pos="304">
          <p15:clr>
            <a:srgbClr val="A4A3A4"/>
          </p15:clr>
        </p15:guide>
        <p15:guide id="5" pos="7389">
          <p15:clr>
            <a:srgbClr val="A4A3A4"/>
          </p15:clr>
        </p15:guide>
        <p15:guide id="6" pos="675">
          <p15:clr>
            <a:srgbClr val="A4A3A4"/>
          </p15:clr>
        </p15:guide>
        <p15:guide id="7" pos="7052">
          <p15:clr>
            <a:srgbClr val="A4A3A4"/>
          </p15:clr>
        </p15:guide>
        <p15:guide id="8" orient="horz" pos="3694">
          <p15:clr>
            <a:srgbClr val="A4A3A4"/>
          </p15:clr>
        </p15:guide>
        <p15:guide id="9" orient="horz" pos="12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2192B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5" autoAdjust="0"/>
    <p:restoredTop sz="86445" autoAdjust="0"/>
  </p:normalViewPr>
  <p:slideViewPr>
    <p:cSldViewPr snapToGrid="0">
      <p:cViewPr varScale="1">
        <p:scale>
          <a:sx n="60" d="100"/>
          <a:sy n="60" d="100"/>
        </p:scale>
        <p:origin x="160" y="64"/>
      </p:cViewPr>
      <p:guideLst>
        <p:guide orient="horz" pos="346"/>
        <p:guide pos="3896"/>
        <p:guide orient="horz" pos="3974"/>
        <p:guide pos="304"/>
        <p:guide pos="7389"/>
        <p:guide pos="675"/>
        <p:guide pos="7052"/>
        <p:guide orient="horz" pos="3694"/>
        <p:guide orient="horz" pos="1217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B15269A-55FC-4585-922B-8CD092A70BCE}" type="datetimeFigureOut">
              <a:rPr lang="zh-CN" altLang="en-US" smtClean="0"/>
              <a:t>2024/1/29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B8BF90E-C478-4C67-B34A-242B18FE30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A1327B-56FF-43C3-9393-9AAD07462EE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BF90E-C478-4C67-B34A-242B18FE301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2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"/>
            <a:ext cx="12192002" cy="6858000"/>
            <a:chOff x="-1" y="1"/>
            <a:chExt cx="12192002" cy="68580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1"/>
              <a:ext cx="12192002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1" y="1"/>
              <a:ext cx="12192000" cy="6858000"/>
            </a:xfrm>
            <a:prstGeom prst="rect">
              <a:avLst/>
            </a:prstGeom>
            <a:solidFill>
              <a:schemeClr val="accent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1" y="1"/>
            <a:ext cx="12192002" cy="6858000"/>
            <a:chOff x="-1" y="1"/>
            <a:chExt cx="12192002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1" y="1"/>
              <a:ext cx="12192002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accent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1"/>
            <a:ext cx="12192002" cy="68580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5715"/>
            <a:ext cx="12192000" cy="6857999"/>
          </a:xfrm>
          <a:prstGeom prst="rect">
            <a:avLst/>
          </a:pr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44702" y="1818570"/>
            <a:ext cx="8102596" cy="3046988"/>
            <a:chOff x="2019302" y="2122735"/>
            <a:chExt cx="8102596" cy="3046988"/>
          </a:xfrm>
        </p:grpSpPr>
        <p:sp>
          <p:nvSpPr>
            <p:cNvPr id="4" name="文本框 3"/>
            <p:cNvSpPr txBox="1"/>
            <p:nvPr/>
          </p:nvSpPr>
          <p:spPr>
            <a:xfrm>
              <a:off x="2019302" y="2122735"/>
              <a:ext cx="810259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r>
                <a:rPr lang="en-US" altLang="en-US" sz="9600" b="1" dirty="0"/>
                <a:t>Intro to Maven</a:t>
              </a:r>
              <a:endParaRPr lang="en-US" altLang="zh-CN" sz="4400" b="1" noProof="0" dirty="0">
                <a:ln>
                  <a:noFill/>
                </a:ln>
                <a:solidFill>
                  <a:srgbClr val="FFC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136000" y="3434785"/>
              <a:ext cx="7920000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136000" y="3584545"/>
              <a:ext cx="79200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mavens life cycles and goals. advantages usage</a:t>
              </a:r>
              <a:endPara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978400" y="5187315"/>
            <a:ext cx="2286000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Presented by Kunal and Asim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36297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619500" y="0"/>
            <a:ext cx="8572500" cy="6858000"/>
          </a:xfrm>
          <a:prstGeom prst="rect">
            <a:avLst/>
          </a:prstGeom>
          <a:gradFill>
            <a:gsLst>
              <a:gs pos="90000">
                <a:schemeClr val="accent2">
                  <a:lumMod val="75000"/>
                </a:schemeClr>
              </a:gs>
              <a:gs pos="0">
                <a:schemeClr val="accent2">
                  <a:lumMod val="7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9557" y="1937704"/>
            <a:ext cx="6459855" cy="2589307"/>
            <a:chOff x="629557" y="1937704"/>
            <a:chExt cx="6459855" cy="2589307"/>
          </a:xfrm>
        </p:grpSpPr>
        <p:sp>
          <p:nvSpPr>
            <p:cNvPr id="11" name="矩形 10"/>
            <p:cNvSpPr/>
            <p:nvPr/>
          </p:nvSpPr>
          <p:spPr>
            <a:xfrm>
              <a:off x="629557" y="1937704"/>
              <a:ext cx="3104243" cy="2020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131" normalizeH="0" baseline="0" noProof="0" dirty="0">
                  <a:ln w="23495">
                    <a:noFill/>
                  </a:ln>
                  <a:gradFill>
                    <a:gsLst>
                      <a:gs pos="2000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kumimoji="0" lang="zh-CN" altLang="en-US" sz="11500" b="1" i="0" u="none" strike="noStrike" kern="1200" cap="none" spc="131" normalizeH="0" baseline="0" noProof="0" dirty="0">
                <a:ln w="23495">
                  <a:noFill/>
                </a:ln>
                <a:gradFill>
                  <a:gsLst>
                    <a:gs pos="2000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5606" y="4419011"/>
              <a:ext cx="3708000" cy="108000"/>
              <a:chOff x="623838" y="4446011"/>
              <a:chExt cx="3708000" cy="1080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31838" y="4500011"/>
                <a:ext cx="3600000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23838" y="444601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9B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9557" y="3092769"/>
              <a:ext cx="6459855" cy="897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800" b="1" spc="131" dirty="0">
                  <a:ln w="23495"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Advantages</a:t>
              </a:r>
              <a:endParaRPr kumimoji="0" lang="en-US" altLang="zh-CN" sz="4800" b="1" i="0" u="none" strike="noStrike" kern="1200" cap="none" spc="131" normalizeH="0" baseline="0" noProof="0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72730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105" y="335915"/>
            <a:ext cx="11709400" cy="6185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14341" name="Organization Chart 7"/>
          <p:cNvGrpSpPr>
            <a:grpSpLocks noChangeAspect="1"/>
          </p:cNvGrpSpPr>
          <p:nvPr/>
        </p:nvGrpSpPr>
        <p:grpSpPr>
          <a:xfrm>
            <a:off x="2133600" y="1104900"/>
            <a:ext cx="8105775" cy="4648200"/>
            <a:chOff x="288" y="1017"/>
            <a:chExt cx="3688" cy="2681"/>
          </a:xfrm>
        </p:grpSpPr>
        <p:cxnSp>
          <p:nvCxnSpPr>
            <p:cNvPr id="14349" name="_s14352"/>
            <p:cNvCxnSpPr>
              <a:stCxn id="20" idx="1"/>
              <a:endCxn id="16" idx="2"/>
            </p:cNvCxnSpPr>
            <p:nvPr/>
          </p:nvCxnSpPr>
          <p:spPr>
            <a:xfrm rot="10800000">
              <a:off x="2264" y="1336"/>
              <a:ext cx="125" cy="1597"/>
            </a:xfrm>
            <a:prstGeom prst="bentConnector2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350" name="_s14350"/>
            <p:cNvCxnSpPr>
              <a:stCxn id="19" idx="1"/>
              <a:endCxn id="16" idx="2"/>
            </p:cNvCxnSpPr>
            <p:nvPr/>
          </p:nvCxnSpPr>
          <p:spPr>
            <a:xfrm rot="10800000">
              <a:off x="2264" y="1336"/>
              <a:ext cx="194" cy="1112"/>
            </a:xfrm>
            <a:prstGeom prst="bentConnector2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351" name="_s14349"/>
            <p:cNvCxnSpPr>
              <a:stCxn id="18" idx="1"/>
              <a:endCxn id="16" idx="2"/>
            </p:cNvCxnSpPr>
            <p:nvPr/>
          </p:nvCxnSpPr>
          <p:spPr>
            <a:xfrm rot="10800000">
              <a:off x="2264" y="1336"/>
              <a:ext cx="69" cy="672"/>
            </a:xfrm>
            <a:prstGeom prst="bentConnector2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14352" name="_s14348"/>
            <p:cNvCxnSpPr>
              <a:stCxn id="17" idx="1"/>
              <a:endCxn id="16" idx="2"/>
            </p:cNvCxnSpPr>
            <p:nvPr/>
          </p:nvCxnSpPr>
          <p:spPr>
            <a:xfrm rot="10800000">
              <a:off x="2264" y="1336"/>
              <a:ext cx="277" cy="265"/>
            </a:xfrm>
            <a:prstGeom prst="bentConnector2">
              <a:avLst/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6" name="_s14344"/>
            <p:cNvSpPr>
              <a:spLocks noChangeArrowheads="1"/>
            </p:cNvSpPr>
            <p:nvPr/>
          </p:nvSpPr>
          <p:spPr bwMode="auto">
            <a:xfrm>
              <a:off x="1640" y="1017"/>
              <a:ext cx="1248" cy="31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Main features are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:</a:t>
              </a:r>
            </a:p>
          </p:txBody>
        </p:sp>
        <p:sp>
          <p:nvSpPr>
            <p:cNvPr id="17" name="_s14345"/>
            <p:cNvSpPr>
              <a:spLocks noChangeArrowheads="1"/>
            </p:cNvSpPr>
            <p:nvPr/>
          </p:nvSpPr>
          <p:spPr bwMode="auto">
            <a:xfrm>
              <a:off x="2541" y="1464"/>
              <a:ext cx="1387" cy="27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Platform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indepedence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_s14346"/>
            <p:cNvSpPr>
              <a:spLocks noChangeArrowheads="1"/>
            </p:cNvSpPr>
            <p:nvPr/>
          </p:nvSpPr>
          <p:spPr bwMode="auto">
            <a:xfrm>
              <a:off x="2333" y="1847"/>
              <a:ext cx="1643" cy="32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Boiler Plate code</a:t>
              </a:r>
            </a:p>
          </p:txBody>
        </p:sp>
        <p:sp>
          <p:nvSpPr>
            <p:cNvPr id="19" name="_s14347"/>
            <p:cNvSpPr>
              <a:spLocks noChangeArrowheads="1"/>
            </p:cNvSpPr>
            <p:nvPr/>
          </p:nvSpPr>
          <p:spPr bwMode="auto">
            <a:xfrm>
              <a:off x="2458" y="2294"/>
              <a:ext cx="1435" cy="30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Share resource via dependencies</a:t>
              </a:r>
            </a:p>
          </p:txBody>
        </p:sp>
        <p:sp>
          <p:nvSpPr>
            <p:cNvPr id="20" name="_s14351"/>
            <p:cNvSpPr>
              <a:spLocks noChangeArrowheads="1"/>
            </p:cNvSpPr>
            <p:nvPr/>
          </p:nvSpPr>
          <p:spPr bwMode="auto">
            <a:xfrm>
              <a:off x="2389" y="2741"/>
              <a:ext cx="1539" cy="38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Test build artifacts</a:t>
              </a:r>
            </a:p>
          </p:txBody>
        </p:sp>
        <p:sp>
          <p:nvSpPr>
            <p:cNvPr id="21" name="_s14353"/>
            <p:cNvSpPr>
              <a:spLocks noChangeArrowheads="1"/>
            </p:cNvSpPr>
            <p:nvPr/>
          </p:nvSpPr>
          <p:spPr bwMode="auto">
            <a:xfrm>
              <a:off x="427" y="1464"/>
              <a:ext cx="1366" cy="27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Approachable</a:t>
              </a:r>
            </a:p>
          </p:txBody>
        </p:sp>
        <p:sp>
          <p:nvSpPr>
            <p:cNvPr id="22" name="_s14355"/>
            <p:cNvSpPr>
              <a:spLocks noChangeArrowheads="1"/>
            </p:cNvSpPr>
            <p:nvPr/>
          </p:nvSpPr>
          <p:spPr bwMode="auto">
            <a:xfrm>
              <a:off x="288" y="1911"/>
              <a:ext cx="1691" cy="38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Machine-readable</a:t>
              </a:r>
            </a:p>
          </p:txBody>
        </p:sp>
        <p:sp>
          <p:nvSpPr>
            <p:cNvPr id="23" name="_s14357"/>
            <p:cNvSpPr>
              <a:spLocks noChangeArrowheads="1"/>
            </p:cNvSpPr>
            <p:nvPr/>
          </p:nvSpPr>
          <p:spPr bwMode="auto">
            <a:xfrm>
              <a:off x="357" y="2549"/>
              <a:ext cx="1664" cy="31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Codifies good practice</a:t>
              </a:r>
            </a:p>
          </p:txBody>
        </p:sp>
        <p:sp>
          <p:nvSpPr>
            <p:cNvPr id="24" name="_s14359"/>
            <p:cNvSpPr>
              <a:spLocks noChangeArrowheads="1"/>
            </p:cNvSpPr>
            <p:nvPr/>
          </p:nvSpPr>
          <p:spPr bwMode="auto">
            <a:xfrm>
              <a:off x="357" y="3251"/>
              <a:ext cx="1664" cy="35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Supports collective ownership</a:t>
              </a:r>
            </a:p>
          </p:txBody>
        </p:sp>
        <p:sp>
          <p:nvSpPr>
            <p:cNvPr id="25" name="_s14361"/>
            <p:cNvSpPr>
              <a:spLocks noChangeArrowheads="1"/>
            </p:cNvSpPr>
            <p:nvPr/>
          </p:nvSpPr>
          <p:spPr bwMode="auto">
            <a:xfrm>
              <a:off x="2403" y="3251"/>
              <a:ext cx="1525" cy="44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none" lIns="0" tIns="0" rIns="0" bIns="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Declarative dependency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managemnet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36297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619500" y="0"/>
            <a:ext cx="8572500" cy="6858000"/>
          </a:xfrm>
          <a:prstGeom prst="rect">
            <a:avLst/>
          </a:prstGeom>
          <a:gradFill>
            <a:gsLst>
              <a:gs pos="90000">
                <a:schemeClr val="accent2">
                  <a:lumMod val="75000"/>
                </a:schemeClr>
              </a:gs>
              <a:gs pos="0">
                <a:schemeClr val="accent2">
                  <a:lumMod val="7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9557" y="1937704"/>
            <a:ext cx="7621308" cy="4144404"/>
            <a:chOff x="629557" y="1937704"/>
            <a:chExt cx="7621308" cy="4144404"/>
          </a:xfrm>
        </p:grpSpPr>
        <p:sp>
          <p:nvSpPr>
            <p:cNvPr id="11" name="矩形 10"/>
            <p:cNvSpPr/>
            <p:nvPr/>
          </p:nvSpPr>
          <p:spPr>
            <a:xfrm>
              <a:off x="629557" y="1937704"/>
              <a:ext cx="7621308" cy="414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500" b="1" spc="131" dirty="0">
                  <a:ln w="23495">
                    <a:noFill/>
                  </a:ln>
                  <a:gradFill>
                    <a:gsLst>
                      <a:gs pos="2000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Thank You</a:t>
              </a:r>
              <a:endParaRPr kumimoji="0" lang="zh-CN" altLang="en-US" sz="11500" b="1" i="0" u="none" strike="noStrike" kern="1200" cap="none" spc="131" normalizeH="0" baseline="0" noProof="0" dirty="0">
                <a:ln w="23495">
                  <a:noFill/>
                </a:ln>
                <a:gradFill>
                  <a:gsLst>
                    <a:gs pos="2000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5606" y="4419011"/>
              <a:ext cx="3708000" cy="108000"/>
              <a:chOff x="623838" y="4446011"/>
              <a:chExt cx="3708000" cy="1080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31838" y="4500011"/>
                <a:ext cx="3600000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23838" y="444601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9B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9557" y="3092769"/>
              <a:ext cx="6459855" cy="897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800" b="1" i="0" u="none" strike="noStrike" kern="1200" cap="none" spc="131" normalizeH="0" baseline="0" noProof="0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00272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直接连接符 126"/>
          <p:cNvCxnSpPr/>
          <p:nvPr/>
        </p:nvCxnSpPr>
        <p:spPr>
          <a:xfrm>
            <a:off x="1527175" y="2063115"/>
            <a:ext cx="3599815" cy="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2786920" y="696483"/>
            <a:ext cx="6618160" cy="583565"/>
            <a:chOff x="2786920" y="696483"/>
            <a:chExt cx="6618160" cy="583565"/>
          </a:xfrm>
        </p:grpSpPr>
        <p:sp>
          <p:nvSpPr>
            <p:cNvPr id="38" name="矩形 37"/>
            <p:cNvSpPr/>
            <p:nvPr/>
          </p:nvSpPr>
          <p:spPr>
            <a:xfrm>
              <a:off x="4401725" y="696483"/>
              <a:ext cx="337375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b="1" spc="3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Index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065080" y="742162"/>
              <a:ext cx="2340000" cy="537302"/>
              <a:chOff x="7065080" y="742162"/>
              <a:chExt cx="2340000" cy="537302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263080" y="742162"/>
                <a:ext cx="342000" cy="72000"/>
                <a:chOff x="7263080" y="742162"/>
                <a:chExt cx="342000" cy="72000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733508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椭圆 51"/>
                <p:cNvSpPr>
                  <a:spLocks noChangeAspect="1"/>
                </p:cNvSpPr>
                <p:nvPr/>
              </p:nvSpPr>
              <p:spPr>
                <a:xfrm>
                  <a:off x="726308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直接连接符 47"/>
              <p:cNvCxnSpPr/>
              <p:nvPr/>
            </p:nvCxnSpPr>
            <p:spPr>
              <a:xfrm>
                <a:off x="706508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760508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60508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2786920" y="742162"/>
              <a:ext cx="2340000" cy="537302"/>
              <a:chOff x="2786920" y="742162"/>
              <a:chExt cx="2340000" cy="5373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586920" y="742162"/>
                <a:ext cx="342000" cy="72000"/>
                <a:chOff x="4586920" y="742162"/>
                <a:chExt cx="342000" cy="72000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>
                  <a:off x="4586920" y="778162"/>
                  <a:ext cx="270000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>
                  <a:spLocks noChangeAspect="1"/>
                </p:cNvSpPr>
                <p:nvPr/>
              </p:nvSpPr>
              <p:spPr>
                <a:xfrm flipH="1">
                  <a:off x="4856920" y="742162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Arial" panose="020B0604020202020204" pitchFamily="34" charset="0"/>
                    <a:ea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</p:grpSp>
          <p:cxnSp>
            <p:nvCxnSpPr>
              <p:cNvPr id="42" name="直接连接符 41"/>
              <p:cNvCxnSpPr/>
              <p:nvPr/>
            </p:nvCxnSpPr>
            <p:spPr>
              <a:xfrm flipH="1">
                <a:off x="4586920" y="1279464"/>
                <a:ext cx="540000" cy="0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586920" y="778162"/>
                <a:ext cx="0" cy="50130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786920" y="1028813"/>
                <a:ext cx="180000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" name="直接连接符 126"/>
          <p:cNvCxnSpPr/>
          <p:nvPr/>
        </p:nvCxnSpPr>
        <p:spPr>
          <a:xfrm>
            <a:off x="1527175" y="2658110"/>
            <a:ext cx="3599815" cy="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126"/>
          <p:cNvCxnSpPr/>
          <p:nvPr/>
        </p:nvCxnSpPr>
        <p:spPr>
          <a:xfrm>
            <a:off x="1527175" y="3312160"/>
            <a:ext cx="3599815" cy="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126"/>
          <p:cNvCxnSpPr/>
          <p:nvPr/>
        </p:nvCxnSpPr>
        <p:spPr>
          <a:xfrm>
            <a:off x="1527175" y="4549480"/>
            <a:ext cx="3599815" cy="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1527175" y="1576705"/>
            <a:ext cx="2496820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981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131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What is Maven?</a:t>
            </a:r>
            <a:endParaRPr kumimoji="0" lang="en-US" altLang="zh-CN" sz="2400" b="1" i="0" u="none" strike="noStrike" kern="1200" cap="none" spc="131" normalizeH="0" baseline="0" noProof="0" dirty="0">
              <a:ln w="23495">
                <a:noFill/>
              </a:ln>
              <a:solidFill>
                <a:prstClr val="white"/>
              </a:solidFill>
              <a:effectLst>
                <a:glow rad="63500">
                  <a:srgbClr val="0D4296">
                    <a:alpha val="25000"/>
                  </a:srgbClr>
                </a:glow>
              </a:effectLst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矩形 3"/>
          <p:cNvSpPr/>
          <p:nvPr/>
        </p:nvSpPr>
        <p:spPr>
          <a:xfrm>
            <a:off x="1527175" y="2125980"/>
            <a:ext cx="2496820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981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131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POM file</a:t>
            </a:r>
            <a:endParaRPr kumimoji="0" lang="en-US" altLang="zh-CN" sz="2400" b="1" i="0" u="none" strike="noStrike" kern="1200" cap="none" spc="131" normalizeH="0" baseline="0" noProof="0" dirty="0">
              <a:ln w="23495">
                <a:noFill/>
              </a:ln>
              <a:solidFill>
                <a:prstClr val="white"/>
              </a:solidFill>
              <a:effectLst>
                <a:glow rad="63500">
                  <a:srgbClr val="0D4296">
                    <a:alpha val="25000"/>
                  </a:srgbClr>
                </a:glow>
              </a:effectLst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4" name="矩形 3"/>
          <p:cNvSpPr/>
          <p:nvPr/>
        </p:nvSpPr>
        <p:spPr>
          <a:xfrm>
            <a:off x="1527174" y="2782570"/>
            <a:ext cx="3599746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981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131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Life Cycle and Goals</a:t>
            </a:r>
            <a:endParaRPr kumimoji="0" lang="en-US" altLang="zh-CN" sz="2400" b="1" i="0" u="none" strike="noStrike" kern="1200" cap="none" spc="131" normalizeH="0" baseline="0" noProof="0" dirty="0">
              <a:ln w="23495">
                <a:noFill/>
              </a:ln>
              <a:solidFill>
                <a:prstClr val="white"/>
              </a:solidFill>
              <a:effectLst>
                <a:glow rad="63500">
                  <a:srgbClr val="0D4296">
                    <a:alpha val="25000"/>
                  </a:srgbClr>
                </a:glow>
              </a:effectLst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463897" y="3496177"/>
            <a:ext cx="4624705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981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spc="131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  <a:sym typeface="Arial" panose="020B0604020202020204" pitchFamily="34" charset="0"/>
              </a:rPr>
              <a:t>Advantages of Maven and usage</a:t>
            </a:r>
            <a:endParaRPr kumimoji="0" lang="en-US" altLang="zh-CN" sz="2400" b="1" i="0" u="none" strike="noStrike" kern="1200" cap="none" spc="131" normalizeH="0" baseline="0" noProof="0" dirty="0">
              <a:ln w="23495">
                <a:noFill/>
              </a:ln>
              <a:solidFill>
                <a:prstClr val="white"/>
              </a:solidFill>
              <a:effectLst>
                <a:glow rad="63500">
                  <a:srgbClr val="0D4296">
                    <a:alpha val="25000"/>
                  </a:srgbClr>
                </a:glow>
              </a:effectLst>
              <a:uLnTx/>
              <a:uFillTx/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36297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619500" y="0"/>
            <a:ext cx="8572500" cy="6858000"/>
          </a:xfrm>
          <a:prstGeom prst="rect">
            <a:avLst/>
          </a:prstGeom>
          <a:gradFill>
            <a:gsLst>
              <a:gs pos="90000">
                <a:schemeClr val="accent2">
                  <a:lumMod val="75000"/>
                </a:schemeClr>
              </a:gs>
              <a:gs pos="0">
                <a:schemeClr val="accent2">
                  <a:lumMod val="7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9557" y="1937704"/>
            <a:ext cx="6459855" cy="2589307"/>
            <a:chOff x="629557" y="1937704"/>
            <a:chExt cx="6459855" cy="2589307"/>
          </a:xfrm>
        </p:grpSpPr>
        <p:sp>
          <p:nvSpPr>
            <p:cNvPr id="11" name="矩形 10"/>
            <p:cNvSpPr/>
            <p:nvPr/>
          </p:nvSpPr>
          <p:spPr>
            <a:xfrm>
              <a:off x="629557" y="1937704"/>
              <a:ext cx="3104243" cy="2037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131" normalizeH="0" baseline="0" noProof="0">
                  <a:ln w="23495">
                    <a:noFill/>
                  </a:ln>
                  <a:gradFill>
                    <a:gsLst>
                      <a:gs pos="2000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kumimoji="0" lang="zh-CN" altLang="en-US" sz="11500" b="1" i="0" u="none" strike="noStrike" kern="1200" cap="none" spc="131" normalizeH="0" baseline="0" noProof="0" dirty="0">
                <a:ln w="23495">
                  <a:noFill/>
                </a:ln>
                <a:gradFill>
                  <a:gsLst>
                    <a:gs pos="2000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5606" y="4419011"/>
              <a:ext cx="3708000" cy="108000"/>
              <a:chOff x="623838" y="4446011"/>
              <a:chExt cx="3708000" cy="1080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31838" y="4500011"/>
                <a:ext cx="3600000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23838" y="444601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9B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9557" y="3092769"/>
              <a:ext cx="6459855" cy="1098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spc="131" dirty="0">
                  <a:ln w="23495"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What is Maven?</a:t>
              </a:r>
              <a:endParaRPr kumimoji="0" lang="en-US" altLang="zh-CN" sz="6000" b="1" i="0" u="none" strike="noStrike" kern="1200" cap="none" spc="131" normalizeH="0" baseline="0" noProof="0" dirty="0">
                <a:ln w="23495">
                  <a:noFill/>
                </a:ln>
                <a:solidFill>
                  <a:prstClr val="white"/>
                </a:soli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41300" y="417830"/>
            <a:ext cx="11709400" cy="6185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33780" y="1494790"/>
            <a:ext cx="10124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tool (focused on JVM)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 over configuration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project model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code reuse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F22B6-CFD9-FCBC-8C6B-2D8AEEAC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404" y="2836075"/>
            <a:ext cx="4692207" cy="375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36297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619500" y="0"/>
            <a:ext cx="8572500" cy="6858000"/>
          </a:xfrm>
          <a:prstGeom prst="rect">
            <a:avLst/>
          </a:prstGeom>
          <a:gradFill>
            <a:gsLst>
              <a:gs pos="90000">
                <a:schemeClr val="accent2">
                  <a:lumMod val="75000"/>
                </a:schemeClr>
              </a:gs>
              <a:gs pos="0">
                <a:schemeClr val="accent2">
                  <a:lumMod val="7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9557" y="1937704"/>
            <a:ext cx="6459855" cy="2589307"/>
            <a:chOff x="629557" y="1937704"/>
            <a:chExt cx="6459855" cy="2589307"/>
          </a:xfrm>
        </p:grpSpPr>
        <p:sp>
          <p:nvSpPr>
            <p:cNvPr id="11" name="矩形 10"/>
            <p:cNvSpPr/>
            <p:nvPr/>
          </p:nvSpPr>
          <p:spPr>
            <a:xfrm>
              <a:off x="629557" y="1937704"/>
              <a:ext cx="3104243" cy="2214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131" normalizeH="0" baseline="0" noProof="0">
                  <a:ln w="23495">
                    <a:noFill/>
                  </a:ln>
                  <a:gradFill>
                    <a:gsLst>
                      <a:gs pos="2000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kumimoji="0" lang="zh-CN" altLang="en-US" sz="11500" b="1" i="0" u="none" strike="noStrike" kern="1200" cap="none" spc="131" normalizeH="0" baseline="0" noProof="0" dirty="0">
                <a:ln w="23495">
                  <a:noFill/>
                </a:ln>
                <a:gradFill>
                  <a:gsLst>
                    <a:gs pos="2000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5606" y="4419011"/>
              <a:ext cx="3708000" cy="108000"/>
              <a:chOff x="623838" y="4446011"/>
              <a:chExt cx="3708000" cy="1080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31838" y="4500011"/>
                <a:ext cx="3600000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23838" y="444601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9B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9557" y="3092769"/>
              <a:ext cx="6459855" cy="897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1200" cap="none" spc="131" normalizeH="0" baseline="0" noProof="0" dirty="0">
                  <a:ln w="23495"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POM file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105" y="335915"/>
            <a:ext cx="11709400" cy="6185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1075" y="1661795"/>
            <a:ext cx="10230485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0688" indent="-420688">
              <a:spcBef>
                <a:spcPts val="3200"/>
              </a:spcBef>
              <a:buFontTx/>
              <a:buChar char="•"/>
            </a:pPr>
            <a:r>
              <a:rPr lang="en-US" altLang="en-US" sz="2000" dirty="0"/>
              <a:t>Super POM- The POM from which all other POMs inherit</a:t>
            </a:r>
          </a:p>
          <a:p>
            <a:pPr marL="420688" indent="-420688">
              <a:spcBef>
                <a:spcPts val="3200"/>
              </a:spcBef>
              <a:buFontTx/>
              <a:buChar char="•"/>
            </a:pPr>
            <a:r>
              <a:rPr lang="en-US" altLang="en-US" sz="2000" dirty="0"/>
              <a:t>It consist of -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project dependencies, plugins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goals, build profiles, project version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developers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mailing list</a:t>
            </a:r>
          </a:p>
        </p:txBody>
      </p:sp>
      <p:sp>
        <p:nvSpPr>
          <p:cNvPr id="180226" name="Rectangle 2"/>
          <p:cNvSpPr>
            <a:spLocks noGrp="1" noChangeArrowheads="1"/>
          </p:cNvSpPr>
          <p:nvPr/>
        </p:nvSpPr>
        <p:spPr>
          <a:xfrm>
            <a:off x="3417888" y="199390"/>
            <a:ext cx="7793038" cy="14620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spect="1"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36297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3619500" y="0"/>
            <a:ext cx="8572500" cy="6858000"/>
          </a:xfrm>
          <a:prstGeom prst="rect">
            <a:avLst/>
          </a:prstGeom>
          <a:gradFill>
            <a:gsLst>
              <a:gs pos="90000">
                <a:schemeClr val="accent2">
                  <a:lumMod val="75000"/>
                </a:schemeClr>
              </a:gs>
              <a:gs pos="0">
                <a:schemeClr val="accent2">
                  <a:lumMod val="7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74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EC9A0D"/>
                  </a:gs>
                  <a:gs pos="0">
                    <a:srgbClr val="F63B54"/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9557" y="1937704"/>
            <a:ext cx="6459855" cy="2938695"/>
            <a:chOff x="629557" y="1937704"/>
            <a:chExt cx="6459855" cy="2938695"/>
          </a:xfrm>
        </p:grpSpPr>
        <p:sp>
          <p:nvSpPr>
            <p:cNvPr id="11" name="矩形 10"/>
            <p:cNvSpPr/>
            <p:nvPr/>
          </p:nvSpPr>
          <p:spPr>
            <a:xfrm>
              <a:off x="629557" y="1937704"/>
              <a:ext cx="3104243" cy="2214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131" normalizeH="0" baseline="0" noProof="0">
                  <a:ln w="23495">
                    <a:noFill/>
                  </a:ln>
                  <a:gradFill>
                    <a:gsLst>
                      <a:gs pos="2000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kumimoji="0" lang="zh-CN" altLang="en-US" sz="11500" b="1" i="0" u="none" strike="noStrike" kern="1200" cap="none" spc="131" normalizeH="0" baseline="0" noProof="0" dirty="0">
                <a:ln w="23495">
                  <a:noFill/>
                </a:ln>
                <a:gradFill>
                  <a:gsLst>
                    <a:gs pos="20000">
                      <a:schemeClr val="accent1"/>
                    </a:gs>
                    <a:gs pos="8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>
                  <a:glow rad="63500">
                    <a:srgbClr val="0D4296">
                      <a:alpha val="25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25606" y="4419011"/>
              <a:ext cx="3708000" cy="108000"/>
              <a:chOff x="623838" y="4446011"/>
              <a:chExt cx="3708000" cy="10800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731838" y="4500011"/>
                <a:ext cx="3600000" cy="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623838" y="444601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9B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9557" y="3092769"/>
              <a:ext cx="6459855" cy="1783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39814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1200" cap="none" spc="131" normalizeH="0" baseline="0" noProof="0" dirty="0">
                  <a:ln w="23495"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0D4296">
                        <a:alpha val="25000"/>
                      </a:srgbClr>
                    </a:glow>
                  </a:effectLst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sym typeface="Arial" panose="020B0604020202020204" pitchFamily="34" charset="0"/>
                </a:rPr>
                <a:t>Life Cycle and Goals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105" y="335915"/>
            <a:ext cx="11709400" cy="6185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1075" y="1661795"/>
            <a:ext cx="102304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•"/>
            </a:pP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</a:p>
          <a:p>
            <a:pPr marL="571500" indent="-571500">
              <a:buFontTx/>
              <a:buChar char="•"/>
            </a:pP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or Build</a:t>
            </a:r>
          </a:p>
          <a:p>
            <a:pPr marL="571500" indent="-571500">
              <a:buFontTx/>
              <a:buChar char="•"/>
            </a:pP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</a:p>
        </p:txBody>
      </p:sp>
      <p:sp>
        <p:nvSpPr>
          <p:cNvPr id="180226" name="Rectangle 2"/>
          <p:cNvSpPr>
            <a:spLocks noGrp="1" noChangeArrowheads="1"/>
          </p:cNvSpPr>
          <p:nvPr/>
        </p:nvSpPr>
        <p:spPr>
          <a:xfrm>
            <a:off x="3417888" y="199390"/>
            <a:ext cx="7793038" cy="14620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105" y="335915"/>
            <a:ext cx="11709400" cy="6185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980441" y="1752023"/>
            <a:ext cx="102304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•"/>
            </a:pPr>
            <a:r>
              <a:rPr lang="en-US" altLang="en-US" sz="3200" dirty="0"/>
              <a:t>Validate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Compile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Test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Package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Integration-test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Verify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Install</a:t>
            </a:r>
          </a:p>
          <a:p>
            <a:pPr marL="571500" indent="-571500">
              <a:buFontTx/>
              <a:buChar char="•"/>
            </a:pPr>
            <a:r>
              <a:rPr lang="en-US" altLang="en-US" sz="3200" dirty="0"/>
              <a:t>Deploy</a:t>
            </a:r>
          </a:p>
        </p:txBody>
      </p:sp>
      <p:sp>
        <p:nvSpPr>
          <p:cNvPr id="180226" name="Rectangle 2"/>
          <p:cNvSpPr>
            <a:spLocks noGrp="1" noChangeArrowheads="1"/>
          </p:cNvSpPr>
          <p:nvPr/>
        </p:nvSpPr>
        <p:spPr>
          <a:xfrm>
            <a:off x="3417888" y="199390"/>
            <a:ext cx="7793038" cy="14620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E8D9B-ED73-B099-B33E-41AB0C779E23}"/>
              </a:ext>
            </a:extLst>
          </p:cNvPr>
          <p:cNvSpPr txBox="1"/>
          <p:nvPr/>
        </p:nvSpPr>
        <p:spPr>
          <a:xfrm>
            <a:off x="4549391" y="790485"/>
            <a:ext cx="3274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Process</a:t>
            </a:r>
          </a:p>
        </p:txBody>
      </p:sp>
    </p:spTree>
    <p:extLst>
      <p:ext uri="{BB962C8B-B14F-4D97-AF65-F5344CB8AC3E}">
        <p14:creationId xmlns:p14="http://schemas.microsoft.com/office/powerpoint/2010/main" val="369846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ABE00"/>
      </a:accent1>
      <a:accent2>
        <a:srgbClr val="003666"/>
      </a:accent2>
      <a:accent3>
        <a:srgbClr val="FF6609"/>
      </a:accent3>
      <a:accent4>
        <a:srgbClr val="A40000"/>
      </a:accent4>
      <a:accent5>
        <a:srgbClr val="6B6B6B"/>
      </a:accent5>
      <a:accent6>
        <a:srgbClr val="A5A5A5"/>
      </a:accent6>
      <a:hlink>
        <a:srgbClr val="4472C4"/>
      </a:hlink>
      <a:folHlink>
        <a:srgbClr val="BFBFBF"/>
      </a:folHlink>
    </a:clrScheme>
    <a:fontScheme name="自定义 1">
      <a:majorFont>
        <a:latin typeface="Century Gothic"/>
        <a:ea typeface="Arial"/>
        <a:cs typeface=""/>
      </a:majorFont>
      <a:minorFont>
        <a:latin typeface="Century Gothic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FABE00"/>
    </a:accent1>
    <a:accent2>
      <a:srgbClr val="003666"/>
    </a:accent2>
    <a:accent3>
      <a:srgbClr val="FF6609"/>
    </a:accent3>
    <a:accent4>
      <a:srgbClr val="A40000"/>
    </a:accent4>
    <a:accent5>
      <a:srgbClr val="6B6B6B"/>
    </a:accent5>
    <a:accent6>
      <a:srgbClr val="A5A5A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140</Words>
  <Application>Microsoft Office PowerPoint</Application>
  <PresentationFormat>Widescreen</PresentationFormat>
  <Paragraphs>147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沛 汪</dc:creator>
  <cp:lastModifiedBy>Kunal Sharma</cp:lastModifiedBy>
  <cp:revision>194</cp:revision>
  <dcterms:created xsi:type="dcterms:W3CDTF">2018-10-22T06:11:00Z</dcterms:created>
  <dcterms:modified xsi:type="dcterms:W3CDTF">2024-01-29T11:00:35Z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1033-11.2.0.11388</vt:lpwstr>
  </property>
  <property fmtid="{D5CDD505-2E9C-101B-9397-08002B2CF9AE}" pid="3" name="ICV">
    <vt:lpwstr>46EC56CFF05840639BBFD2EF92FF4F19</vt:lpwstr>
  </property>
</Properties>
</file>